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7772400" cx="100584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97E3486-16A1-4E5B-910D-DBFD92C99C5B}">
  <a:tblStyle styleId="{597E3486-16A1-4E5B-910D-DBFD92C99C5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043551cf01_0_1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043551cf01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351cd2e0297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351cd2e029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hyperlink" Target="https://docs.google.com/presentation/d/1YVfzzbaxm8TiC8g51jdngxpwjrS4eseog6An1Usbakc/view" TargetMode="External"/><Relationship Id="rId10" Type="http://schemas.openxmlformats.org/officeDocument/2006/relationships/hyperlink" Target="https://docs.google.com/presentation/d/1FNkZtyDqzyUdRNK7EdpvKl2OuuIdB1IpZX5ThF45sS0/view" TargetMode="External"/><Relationship Id="rId13" Type="http://schemas.openxmlformats.org/officeDocument/2006/relationships/hyperlink" Target="https://docs.google.com/presentation/d/1Rmrql4vz-yMFY4xsvBt8SJp8Gle5HBsTGHaVmEOCKEc/view" TargetMode="External"/><Relationship Id="rId12" Type="http://schemas.openxmlformats.org/officeDocument/2006/relationships/hyperlink" Target="https://docs.google.com/presentation/d/1Q5vUCDlsZbpf1jRwhutoIy3sb2yducO8EOGJD1BE8pM/view"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hyperlink" Target="https://docs.google.com/presentation/d/1fnyL0hOuz4qmqZh7iYcePTq6fJCNfiDK-L0ExEg1IGs/view" TargetMode="External"/><Relationship Id="rId14" Type="http://schemas.openxmlformats.org/officeDocument/2006/relationships/hyperlink" Target="https://docs.google.com/presentation/d/1YQmaPmuSoJ2DGGD6O41CnNiQW5OjPLcDEQbDUmWZn_U/view" TargetMode="External"/><Relationship Id="rId5" Type="http://schemas.openxmlformats.org/officeDocument/2006/relationships/hyperlink" Target="https://docs.google.com/presentation/d/1Q5vUCDlsZbpf1jRwhutoIy3sb2yducO8EOGJD1BE8pM/view" TargetMode="External"/><Relationship Id="rId6" Type="http://schemas.openxmlformats.org/officeDocument/2006/relationships/hyperlink" Target="https://docs.google.com/presentation/d/1Rmrql4vz-yMFY4xsvBt8SJp8Gle5HBsTGHaVmEOCKEc/view" TargetMode="External"/><Relationship Id="rId7" Type="http://schemas.openxmlformats.org/officeDocument/2006/relationships/hyperlink" Target="https://docs.google.com/presentation/d/1YQmaPmuSoJ2DGGD6O41CnNiQW5OjPLcDEQbDUmWZn_U/view" TargetMode="External"/><Relationship Id="rId8" Type="http://schemas.openxmlformats.org/officeDocument/2006/relationships/hyperlink" Target="https://docs.google.com/presentation/d/1FiV3tenDsMq_20axW2Av22DoKzFS2ZYeV1AYHhPrGCM/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YQmaPmuSoJ2DGGD6O41CnNiQW5OjPLcDEQbDUmWZn_U/view" TargetMode="External"/><Relationship Id="rId6" Type="http://schemas.openxmlformats.org/officeDocument/2006/relationships/hyperlink" Target="https://docs.google.com/presentation/d/1FiV3tenDsMq_20axW2Av22DoKzFS2ZYeV1AYHhPrGCM/view"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qg0TGNYbF7rMV1_Pjjb92qwCXs2rihYVPgzrCviWno0/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658325"/>
          <a:ext cx="3000000" cy="3000000"/>
        </p:xfrm>
        <a:graphic>
          <a:graphicData uri="http://schemas.openxmlformats.org/drawingml/2006/table">
            <a:tbl>
              <a:tblPr>
                <a:noFill/>
                <a:tableStyleId>{597E3486-16A1-4E5B-910D-DBFD92C99C5B}</a:tableStyleId>
              </a:tblPr>
              <a:tblGrid>
                <a:gridCol w="1633350"/>
                <a:gridCol w="4045800"/>
                <a:gridCol w="3669725"/>
              </a:tblGrid>
              <a:tr h="2937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5: The Ottoman Empire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3000">
                <a:tc>
                  <a:txBody>
                    <a:bodyPr/>
                    <a:lstStyle/>
                    <a:p>
                      <a:pPr indent="0" lvl="0" marL="0" rtl="0" algn="l">
                        <a:spcBef>
                          <a:spcPts val="0"/>
                        </a:spcBef>
                        <a:spcAft>
                          <a:spcPts val="0"/>
                        </a:spcAft>
                        <a:buNone/>
                      </a:pPr>
                      <a:r>
                        <a:rPr b="1" lang="en" sz="1300">
                          <a:latin typeface="Inter"/>
                          <a:ea typeface="Inter"/>
                          <a:cs typeface="Inter"/>
                          <a:sym typeface="Inter"/>
                        </a:rPr>
                        <a:t>SUPPORTING QUESTION</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How do historians interpret the balance between tolerance and control in the Ottoman approach to governance?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282000">
                <a:tc>
                  <a:txBody>
                    <a:bodyPr/>
                    <a:lstStyle/>
                    <a:p>
                      <a:pPr indent="0" lvl="0" marL="0" rtl="0" algn="l">
                        <a:spcBef>
                          <a:spcPts val="0"/>
                        </a:spcBef>
                        <a:spcAft>
                          <a:spcPts val="0"/>
                        </a:spcAft>
                        <a:buNone/>
                      </a:pPr>
                      <a:r>
                        <a:rPr b="1" lang="en" sz="1300">
                          <a:latin typeface="Inter"/>
                          <a:ea typeface="Inter"/>
                          <a:cs typeface="Inter"/>
                          <a:sym typeface="Inter"/>
                        </a:rPr>
                        <a:t>FOCUS SKILL(S)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Arguments </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Comparison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987075">
                <a:tc>
                  <a:txBody>
                    <a:bodyPr/>
                    <a:lstStyle/>
                    <a:p>
                      <a:pPr indent="0" lvl="0" marL="0" rtl="0" algn="l">
                        <a:spcBef>
                          <a:spcPts val="0"/>
                        </a:spcBef>
                        <a:spcAft>
                          <a:spcPts val="0"/>
                        </a:spcAft>
                        <a:buNone/>
                      </a:pPr>
                      <a:r>
                        <a:rPr b="1" lang="en" sz="1300">
                          <a:latin typeface="Inter"/>
                          <a:ea typeface="Inter"/>
                          <a:cs typeface="Inter"/>
                          <a:sym typeface="Inter"/>
                        </a:rPr>
                        <a:t>MATERIALS</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5"/>
                        </a:rPr>
                        <a:t>Do Firsts + Exemplars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hlink"/>
                          </a:solidFill>
                          <a:latin typeface="Inter"/>
                          <a:ea typeface="Inter"/>
                          <a:cs typeface="Inter"/>
                          <a:sym typeface="Inter"/>
                          <a:hlinkClick r:id="rId6"/>
                        </a:rPr>
                        <a:t>The Ottoman Empire Presentation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Two Versions of The Ottoman Empire Student Worksheet + Exemplars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7"/>
                        </a:rPr>
                        <a:t>Rietbergen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8"/>
                        </a:rPr>
                        <a:t>Lopasic</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Do First Options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Two Versions of Printed Student Handouts</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0"/>
                        </a:rPr>
                        <a:t>Rietbergen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11"/>
                        </a:rPr>
                        <a:t>Lopasic</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r>
              <a:tr h="423000">
                <a:tc rowSpan="2">
                  <a:txBody>
                    <a:bodyPr/>
                    <a:lstStyle/>
                    <a:p>
                      <a:pPr indent="0" lvl="0" marL="0" rtl="0" algn="l">
                        <a:spcBef>
                          <a:spcPts val="0"/>
                        </a:spcBef>
                        <a:spcAft>
                          <a:spcPts val="0"/>
                        </a:spcAft>
                        <a:buNone/>
                      </a:pPr>
                      <a:r>
                        <a:rPr b="1" lang="en" sz="1300">
                          <a:latin typeface="Inter"/>
                          <a:ea typeface="Inter"/>
                          <a:cs typeface="Inter"/>
                          <a:sym typeface="Inter"/>
                        </a:rPr>
                        <a:t>DO FIRST</a:t>
                      </a:r>
                      <a:endParaRPr b="1" sz="13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Janissaries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Anticipatory Guide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846050">
                <a:tc vMerge="1"/>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Select </a:t>
                      </a:r>
                      <a:r>
                        <a:rPr lang="en" sz="1200" u="sng">
                          <a:solidFill>
                            <a:schemeClr val="hlink"/>
                          </a:solidFill>
                          <a:latin typeface="Inter"/>
                          <a:ea typeface="Inter"/>
                          <a:cs typeface="Inter"/>
                          <a:sym typeface="Inter"/>
                          <a:hlinkClick r:id="rId12"/>
                        </a:rPr>
                        <a:t>"Do First"</a:t>
                      </a:r>
                      <a:r>
                        <a:rPr lang="en" sz="1200">
                          <a:solidFill>
                            <a:schemeClr val="dk1"/>
                          </a:solidFill>
                          <a:latin typeface="Inter"/>
                          <a:ea typeface="Inter"/>
                          <a:cs typeface="Inter"/>
                          <a:sym typeface="Inter"/>
                        </a:rPr>
                        <a:t> option</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Play “Song of the Unit” or alternative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students with visual, online, or print access to “Do First”</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Complete “Do First” either online or by hand.</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59300">
                <a:tc rowSpan="2">
                  <a:txBody>
                    <a:bodyPr/>
                    <a:lstStyle/>
                    <a:p>
                      <a:pPr indent="0" lvl="0" marL="0" rtl="0" algn="l">
                        <a:spcBef>
                          <a:spcPts val="0"/>
                        </a:spcBef>
                        <a:spcAft>
                          <a:spcPts val="0"/>
                        </a:spcAft>
                        <a:buNone/>
                      </a:pPr>
                      <a:r>
                        <a:rPr b="1" lang="en" sz="1300">
                          <a:latin typeface="Inter"/>
                          <a:ea typeface="Inter"/>
                          <a:cs typeface="Inter"/>
                          <a:sym typeface="Inter"/>
                        </a:rPr>
                        <a:t>ACTIVITY 1 - LAUNCH</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Provide students with a brief introduction to the Ottoman Empire and how it consolidated power beginning in the 14th century using slides 1-9 of the </a:t>
                      </a:r>
                      <a:r>
                        <a:rPr lang="en" sz="1200" u="sng">
                          <a:solidFill>
                            <a:schemeClr val="hlink"/>
                          </a:solidFill>
                          <a:latin typeface="Inter"/>
                          <a:ea typeface="Inter"/>
                          <a:cs typeface="Inter"/>
                          <a:sym typeface="Inter"/>
                          <a:hlinkClick r:id="rId13"/>
                        </a:rPr>
                        <a:t>The Ottoman Empire Presentation</a:t>
                      </a:r>
                      <a:r>
                        <a:rPr lang="en" sz="1200">
                          <a:solidFill>
                            <a:schemeClr val="dk1"/>
                          </a:solidFill>
                          <a:latin typeface="Inter"/>
                          <a:ea typeface="Inter"/>
                          <a:cs typeface="Inter"/>
                          <a:sym typeface="Inter"/>
                        </a:rPr>
                        <a:t>. Students will take guided notes on page 1 of the </a:t>
                      </a:r>
                      <a:r>
                        <a:rPr lang="en" sz="1200" u="sng">
                          <a:solidFill>
                            <a:schemeClr val="hlink"/>
                          </a:solidFill>
                          <a:latin typeface="Inter"/>
                          <a:ea typeface="Inter"/>
                          <a:cs typeface="Inter"/>
                          <a:sym typeface="Inter"/>
                          <a:hlinkClick r:id="rId14"/>
                        </a:rPr>
                        <a:t>student worksheet</a:t>
                      </a: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640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an equal number of each version of the student worksheet </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Direct students to follow along on page 1</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Present slides 1-9</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Take notes during teacher presentation on page 1</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Ask questions as needed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a:t>
            </a:r>
            <a:r>
              <a:rPr lang="en" sz="1800">
                <a:solidFill>
                  <a:schemeClr val="dk1"/>
                </a:solidFill>
                <a:latin typeface="Plus Jakarta Sans Medium"/>
                <a:ea typeface="Plus Jakarta Sans Medium"/>
                <a:cs typeface="Plus Jakarta Sans Medium"/>
                <a:sym typeface="Plus Jakarta Sans Medium"/>
              </a:rPr>
              <a:t>: Daily Lesson Plan</a:t>
            </a:r>
            <a:r>
              <a:rPr lang="en" sz="1800">
                <a:solidFill>
                  <a:schemeClr val="dk1"/>
                </a:solidFill>
                <a:latin typeface="Plus Jakarta Sans Medium"/>
                <a:ea typeface="Plus Jakarta Sans Medium"/>
                <a:cs typeface="Plus Jakarta Sans Medium"/>
                <a:sym typeface="Plus Jakarta Sans Medium"/>
              </a:rPr>
              <a:t> (90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279838" y="658325"/>
          <a:ext cx="3000000" cy="3000000"/>
        </p:xfrm>
        <a:graphic>
          <a:graphicData uri="http://schemas.openxmlformats.org/drawingml/2006/table">
            <a:tbl>
              <a:tblPr>
                <a:noFill/>
                <a:tableStyleId>{597E3486-16A1-4E5B-910D-DBFD92C99C5B}</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The Ottoman Empire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2 - PRACTICE</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work with partners to analyze secondary source readings about how the Ottoman Empire used religion to centralize and maintain power. Assign each partner one of the excerpts (</a:t>
                      </a:r>
                      <a:r>
                        <a:rPr lang="en" sz="1200">
                          <a:solidFill>
                            <a:schemeClr val="dk1"/>
                          </a:solidFill>
                          <a:latin typeface="Inter"/>
                          <a:ea typeface="Inter"/>
                          <a:cs typeface="Inter"/>
                          <a:sym typeface="Inter"/>
                        </a:rPr>
                        <a:t>Rietbergen</a:t>
                      </a:r>
                      <a:r>
                        <a:rPr lang="en" sz="1200">
                          <a:solidFill>
                            <a:schemeClr val="dk1"/>
                          </a:solidFill>
                          <a:latin typeface="Inter"/>
                          <a:ea typeface="Inter"/>
                          <a:cs typeface="Inter"/>
                          <a:sym typeface="Inter"/>
                        </a:rPr>
                        <a:t> or Lopasic) and have them complete the Evaluating Arguments Graphic Organizer (pages 2-3 of each version the student worksheet). Then, have students to share and discuss their conclusions with each other and compare the arguments of the scholars using the questions on page 4.</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†This can also be done on the Thinking Nation platform.</a:t>
                      </a:r>
                      <a:endParaRPr sz="10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1000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Determine partners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Assign each partner one of the readings </a:t>
                      </a:r>
                      <a:endParaRPr sz="1200">
                        <a:latin typeface="Inter"/>
                        <a:ea typeface="Inter"/>
                        <a:cs typeface="Inter"/>
                        <a:sym typeface="Inter"/>
                      </a:endParaRPr>
                    </a:p>
                    <a:p>
                      <a:pPr indent="-304800" lvl="0" marL="6858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5"/>
                        </a:rPr>
                        <a:t>Rietbergen</a:t>
                      </a:r>
                      <a:endParaRPr sz="1200">
                        <a:solidFill>
                          <a:schemeClr val="dk1"/>
                        </a:solidFill>
                        <a:latin typeface="Inter"/>
                        <a:ea typeface="Inter"/>
                        <a:cs typeface="Inter"/>
                        <a:sym typeface="Inter"/>
                      </a:endParaRPr>
                    </a:p>
                    <a:p>
                      <a:pPr indent="-304800" lvl="0" marL="685800" rtl="0" algn="l">
                        <a:spcBef>
                          <a:spcPts val="0"/>
                        </a:spcBef>
                        <a:spcAft>
                          <a:spcPts val="0"/>
                        </a:spcAft>
                        <a:buClr>
                          <a:schemeClr val="dk1"/>
                        </a:buClr>
                        <a:buSzPts val="1200"/>
                        <a:buFont typeface="Inter"/>
                        <a:buChar char="●"/>
                      </a:pPr>
                      <a:r>
                        <a:rPr lang="en" sz="1200" u="sng">
                          <a:solidFill>
                            <a:schemeClr val="hlink"/>
                          </a:solidFill>
                          <a:latin typeface="Inter"/>
                          <a:ea typeface="Inter"/>
                          <a:cs typeface="Inter"/>
                          <a:sym typeface="Inter"/>
                          <a:hlinkClick r:id="rId6"/>
                        </a:rPr>
                        <a:t>Lopasic</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read and complete graphic organizer (pages 2-3)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Engage in a brief class discussion using slide 11 of the presentation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Direct students to complete the comparison questions with their partners (page 4)</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Work with a partner to read a secondary source and complete the Evaluating Arguments Graphic organizer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Participate in the class discussion</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Answer comparison questions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41700">
                <a:tc row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ACTIVITY 3 - </a:t>
                      </a: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3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(OPTIONAL)</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If you had students complete the “Anticipatory Guide” for the “Do First,” have them return to it to review their initial opinions. In the final column, students should evaluate the statement again and write an explanation for their final opinion.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484875">
                <a:tc vMerge="1"/>
                <a:tc>
                  <a:txBody>
                    <a:bodyPr/>
                    <a:lstStyle/>
                    <a:p>
                      <a:pPr indent="0" lvl="0" marL="0" rtl="0" algn="ctr">
                        <a:spcBef>
                          <a:spcPts val="0"/>
                        </a:spcBef>
                        <a:spcAft>
                          <a:spcPts val="0"/>
                        </a:spcAft>
                        <a:buNone/>
                      </a:pPr>
                      <a:r>
                        <a:rPr lang="en" sz="1200">
                          <a:latin typeface="Inter"/>
                          <a:ea typeface="Inter"/>
                          <a:cs typeface="Inter"/>
                          <a:sym typeface="Inter"/>
                        </a:rPr>
                        <a:t>TEACHER ACTIONS</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Direct students back to “Do First”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instructions and support as necessary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Reconsider each statement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whether they agree or disagree</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an explanation for their opinion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Empire-Building in Afro-Eurasia: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5" name="Shape 75"/>
        <p:cNvGrpSpPr/>
        <p:nvPr/>
      </p:nvGrpSpPr>
      <p:grpSpPr>
        <a:xfrm>
          <a:off x="0" y="0"/>
          <a:ext cx="0" cy="0"/>
          <a:chOff x="0" y="0"/>
          <a:chExt cx="0" cy="0"/>
        </a:xfrm>
      </p:grpSpPr>
      <p:pic>
        <p:nvPicPr>
          <p:cNvPr id="76" name="Google Shape;76;p15"/>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77" name="Google Shape;77;p15"/>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78" name="Google Shape;78;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9" name="Google Shape;79;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0" name="Google Shape;80;p15"/>
          <p:cNvGraphicFramePr/>
          <p:nvPr/>
        </p:nvGraphicFramePr>
        <p:xfrm>
          <a:off x="279838" y="582125"/>
          <a:ext cx="3000000" cy="3000000"/>
        </p:xfrm>
        <a:graphic>
          <a:graphicData uri="http://schemas.openxmlformats.org/drawingml/2006/table">
            <a:tbl>
              <a:tblPr>
                <a:noFill/>
                <a:tableStyleId>{597E3486-16A1-4E5B-910D-DBFD92C99C5B}</a:tableStyleId>
              </a:tblPr>
              <a:tblGrid>
                <a:gridCol w="1673200"/>
                <a:gridCol w="4057350"/>
                <a:gridCol w="3702950"/>
              </a:tblGrid>
              <a:tr h="151625">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5: The Ottoman Empire </a:t>
                      </a:r>
                      <a:r>
                        <a:rPr b="1" lang="en" sz="1300">
                          <a:latin typeface="Inter"/>
                          <a:ea typeface="Inter"/>
                          <a:cs typeface="Inter"/>
                          <a:sym typeface="Inter"/>
                        </a:rPr>
                        <a:t>- Continued</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3288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reflect on their learning from the prior topic using the </a:t>
                      </a:r>
                      <a:r>
                        <a:rPr lang="en" sz="1200" u="sng">
                          <a:solidFill>
                            <a:schemeClr val="hlink"/>
                          </a:solidFill>
                          <a:latin typeface="Inter"/>
                          <a:ea typeface="Inter"/>
                          <a:cs typeface="Inter"/>
                          <a:sym typeface="Inter"/>
                          <a:hlinkClick r:id="rId5"/>
                        </a:rPr>
                        <a:t>Unit 4 Inquiry Journal</a:t>
                      </a:r>
                      <a:r>
                        <a:rPr lang="en" sz="1200">
                          <a:solidFill>
                            <a:schemeClr val="dk1"/>
                          </a:solidFill>
                          <a:latin typeface="Inter"/>
                          <a:ea typeface="Inter"/>
                          <a:cs typeface="Inter"/>
                          <a:sym typeface="Inter"/>
                        </a:rPr>
                        <a:t>. Students will use page 4 to answer the Compelling Question for Topic 2.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r h="328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4</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included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Topic 2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28875">
                <a:tc>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1000"/>
                        </a:spcAft>
                        <a:buNone/>
                      </a:pPr>
                      <a:r>
                        <a:rPr lang="en" sz="1200">
                          <a:solidFill>
                            <a:schemeClr val="dk1"/>
                          </a:solidFill>
                          <a:latin typeface="Inter"/>
                          <a:ea typeface="Inter"/>
                          <a:cs typeface="Inter"/>
                          <a:sym typeface="Inter"/>
                        </a:rPr>
                        <a:t>2.31 Analyze the factors that led to the expansion and consolidation of the Ottoman Empire, including the role of religion, arts and architecture in centralizing and maintaining power.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chemeClr val="lt1"/>
                    </a:solidFill>
                  </a:tcPr>
                </a:tc>
                <a:tc hMerge="1"/>
              </a:tr>
            </a:tbl>
          </a:graphicData>
        </a:graphic>
      </p:graphicFrame>
      <p:sp>
        <p:nvSpPr>
          <p:cNvPr id="81" name="Google Shape;81;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Empire-Building in Afro-Eurasia</a:t>
            </a:r>
            <a:r>
              <a:rPr lang="en" sz="1800">
                <a:solidFill>
                  <a:schemeClr val="dk1"/>
                </a:solidFill>
                <a:latin typeface="Plus Jakarta Sans Medium"/>
                <a:ea typeface="Plus Jakarta Sans Medium"/>
                <a:cs typeface="Plus Jakarta Sans Medium"/>
                <a:sym typeface="Plus Jakarta Sans Medium"/>
              </a:rPr>
              <a:t>: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82" name="Google Shape;82;p15"/>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